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300" r:id="rId3"/>
    <p:sldId id="301" r:id="rId4"/>
    <p:sldId id="281" r:id="rId5"/>
    <p:sldId id="279" r:id="rId6"/>
    <p:sldId id="268" r:id="rId7"/>
    <p:sldId id="267" r:id="rId8"/>
    <p:sldId id="307" r:id="rId9"/>
    <p:sldId id="303" r:id="rId10"/>
    <p:sldId id="304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278" r:id="rId19"/>
    <p:sldId id="299" r:id="rId20"/>
    <p:sldId id="302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262"/>
            <p14:sldId id="300"/>
            <p14:sldId id="301"/>
            <p14:sldId id="281"/>
            <p14:sldId id="279"/>
            <p14:sldId id="268"/>
            <p14:sldId id="267"/>
            <p14:sldId id="307"/>
            <p14:sldId id="303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278"/>
            <p14:sldId id="299"/>
            <p14:sldId id="302"/>
            <p14:sldId id="276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FE0"/>
    <a:srgbClr val="DBE0FB"/>
    <a:srgbClr val="FADBEE"/>
    <a:srgbClr val="E1C5E4"/>
    <a:srgbClr val="CD9FD2"/>
    <a:srgbClr val="FCC3D5"/>
    <a:srgbClr val="FFFFFF"/>
    <a:srgbClr val="F4ECE2"/>
    <a:srgbClr val="A5CBEF"/>
    <a:srgbClr val="F8F3E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92" y="2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5E985-7C7C-4A21-9922-9FB51C7A9E9E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0F9AF-D9B7-4AB5-8EAE-E170D068D4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8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2023-06-05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DB25F3-9D91-44F0-A656-890538DC3ECC}"/>
              </a:ext>
            </a:extLst>
          </p:cNvPr>
          <p:cNvSpPr/>
          <p:nvPr/>
        </p:nvSpPr>
        <p:spPr>
          <a:xfrm>
            <a:off x="1320800" y="1849120"/>
            <a:ext cx="1026160" cy="1026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D52AB3-D923-4475-949C-81B28D4C79E7}"/>
              </a:ext>
            </a:extLst>
          </p:cNvPr>
          <p:cNvSpPr/>
          <p:nvPr/>
        </p:nvSpPr>
        <p:spPr>
          <a:xfrm>
            <a:off x="2499360" y="1849120"/>
            <a:ext cx="1026160" cy="1026160"/>
          </a:xfrm>
          <a:prstGeom prst="rect">
            <a:avLst/>
          </a:prstGeom>
          <a:solidFill>
            <a:srgbClr val="F9A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1A70A-6497-4D7A-A76F-314D8C206873}"/>
              </a:ext>
            </a:extLst>
          </p:cNvPr>
          <p:cNvSpPr/>
          <p:nvPr/>
        </p:nvSpPr>
        <p:spPr>
          <a:xfrm>
            <a:off x="3677920" y="1849120"/>
            <a:ext cx="1026160" cy="1026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449DA9-D800-4123-8DEE-68BCC7A7BB23}"/>
              </a:ext>
            </a:extLst>
          </p:cNvPr>
          <p:cNvSpPr/>
          <p:nvPr/>
        </p:nvSpPr>
        <p:spPr>
          <a:xfrm>
            <a:off x="1320800" y="3007360"/>
            <a:ext cx="1026160" cy="1026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48C76-96B7-45E6-8EFB-500AA0AFCC36}"/>
              </a:ext>
            </a:extLst>
          </p:cNvPr>
          <p:cNvSpPr/>
          <p:nvPr/>
        </p:nvSpPr>
        <p:spPr>
          <a:xfrm>
            <a:off x="2499360" y="3007360"/>
            <a:ext cx="1026160" cy="1026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001C67-56D9-456A-932B-C0ABB16EE276}"/>
              </a:ext>
            </a:extLst>
          </p:cNvPr>
          <p:cNvSpPr/>
          <p:nvPr/>
        </p:nvSpPr>
        <p:spPr>
          <a:xfrm>
            <a:off x="3677920" y="3007360"/>
            <a:ext cx="1026160" cy="102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55E871-DA0F-40B5-8B6E-153B9D5B3145}"/>
              </a:ext>
            </a:extLst>
          </p:cNvPr>
          <p:cNvSpPr/>
          <p:nvPr/>
        </p:nvSpPr>
        <p:spPr>
          <a:xfrm>
            <a:off x="1320800" y="4165600"/>
            <a:ext cx="1026160" cy="1026160"/>
          </a:xfrm>
          <a:prstGeom prst="rect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9855C0-D155-4940-A430-9C152053DD87}"/>
              </a:ext>
            </a:extLst>
          </p:cNvPr>
          <p:cNvSpPr/>
          <p:nvPr/>
        </p:nvSpPr>
        <p:spPr>
          <a:xfrm>
            <a:off x="2499360" y="4165600"/>
            <a:ext cx="1026160" cy="1026160"/>
          </a:xfrm>
          <a:prstGeom prst="rect">
            <a:avLst/>
          </a:prstGeom>
          <a:solidFill>
            <a:srgbClr val="F4E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B177F-3F77-4DB7-8514-A0F1942F955A}"/>
              </a:ext>
            </a:extLst>
          </p:cNvPr>
          <p:cNvSpPr txBox="1"/>
          <p:nvPr/>
        </p:nvSpPr>
        <p:spPr>
          <a:xfrm>
            <a:off x="5994628" y="1559997"/>
            <a:ext cx="5343707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spc="600" dirty="0">
                <a:solidFill>
                  <a:schemeClr val="tx2"/>
                </a:solidFill>
              </a:rPr>
              <a:t>Dating</a:t>
            </a:r>
          </a:p>
          <a:p>
            <a:r>
              <a:rPr lang="en-US" altLang="ko-KR" sz="11500" b="1" spc="600" dirty="0">
                <a:solidFill>
                  <a:schemeClr val="tx2"/>
                </a:solidFill>
              </a:rPr>
              <a:t>		Web</a:t>
            </a:r>
            <a:endParaRPr lang="ko-KR" altLang="en-US" sz="11500" b="1" spc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5442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개발일정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22" name="내용 개체 틀 3">
            <a:extLst>
              <a:ext uri="{FF2B5EF4-FFF2-40B4-BE49-F238E27FC236}">
                <a16:creationId xmlns:a16="http://schemas.microsoft.com/office/drawing/2014/main" id="{272CF0F6-0F8C-E59E-F672-A57B03F48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4151251"/>
              </p:ext>
            </p:extLst>
          </p:nvPr>
        </p:nvGraphicFramePr>
        <p:xfrm>
          <a:off x="631999" y="2526711"/>
          <a:ext cx="10515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07805995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58135602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2664627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145970583"/>
                    </a:ext>
                  </a:extLst>
                </a:gridCol>
                <a:gridCol w="951908">
                  <a:extLst>
                    <a:ext uri="{9D8B030D-6E8A-4147-A177-3AD203B41FA5}">
                      <a16:colId xmlns:a16="http://schemas.microsoft.com/office/drawing/2014/main" val="1505400589"/>
                    </a:ext>
                  </a:extLst>
                </a:gridCol>
                <a:gridCol w="1086627">
                  <a:extLst>
                    <a:ext uri="{9D8B030D-6E8A-4147-A177-3AD203B41FA5}">
                      <a16:colId xmlns:a16="http://schemas.microsoft.com/office/drawing/2014/main" val="325759769"/>
                    </a:ext>
                  </a:extLst>
                </a:gridCol>
                <a:gridCol w="1116145">
                  <a:extLst>
                    <a:ext uri="{9D8B030D-6E8A-4147-A177-3AD203B41FA5}">
                      <a16:colId xmlns:a16="http://schemas.microsoft.com/office/drawing/2014/main" val="284884357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971483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5894960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519630807"/>
                    </a:ext>
                  </a:extLst>
                </a:gridCol>
              </a:tblGrid>
              <a:tr h="2469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5/28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5/29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5/30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5/31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6/1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6/2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6/3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6/4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6/5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050231"/>
                  </a:ext>
                </a:extLst>
              </a:tr>
              <a:tr h="2469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    매칭  기능</a:t>
                      </a:r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82320"/>
                  </a:ext>
                </a:extLst>
              </a:tr>
              <a:tr h="2469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  </a:t>
                      </a:r>
                      <a:r>
                        <a:rPr lang="en-US" altLang="ko-KR" sz="900" baseline="0" dirty="0"/>
                        <a:t>   CSS </a:t>
                      </a:r>
                      <a:r>
                        <a:rPr lang="ko-KR" altLang="en-US" sz="900" baseline="0" dirty="0"/>
                        <a:t>구현</a:t>
                      </a:r>
                      <a:endParaRPr lang="ko-KR" altLang="en-US" sz="900" dirty="0"/>
                    </a:p>
                  </a:txBody>
                  <a:tcPr anchor="ctr"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080832"/>
                  </a:ext>
                </a:extLst>
              </a:tr>
              <a:tr h="2469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    최종 테스트</a:t>
                      </a:r>
                      <a:endParaRPr lang="en-US" altLang="ko-KR" sz="900" dirty="0"/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432289"/>
                  </a:ext>
                </a:extLst>
              </a:tr>
              <a:tr h="2469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 최종발표 준비</a:t>
                      </a:r>
                    </a:p>
                  </a:txBody>
                  <a:tcPr anchor="ctr"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70313"/>
                  </a:ext>
                </a:extLst>
              </a:tr>
              <a:tr h="2469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    최종  발표</a:t>
                      </a:r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385928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9A4177F-E5DB-30DC-DDCD-9B92E1880390}"/>
              </a:ext>
            </a:extLst>
          </p:cNvPr>
          <p:cNvSpPr/>
          <p:nvPr/>
        </p:nvSpPr>
        <p:spPr>
          <a:xfrm>
            <a:off x="1708798" y="2963592"/>
            <a:ext cx="2003302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90FFC3C-B49C-8328-DD27-9C08AE7D505B}"/>
              </a:ext>
            </a:extLst>
          </p:cNvPr>
          <p:cNvSpPr/>
          <p:nvPr/>
        </p:nvSpPr>
        <p:spPr>
          <a:xfrm>
            <a:off x="3829278" y="3316623"/>
            <a:ext cx="1905403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ADF4FA1-691D-A82F-883B-057F64CA245D}"/>
              </a:ext>
            </a:extLst>
          </p:cNvPr>
          <p:cNvSpPr/>
          <p:nvPr/>
        </p:nvSpPr>
        <p:spPr>
          <a:xfrm>
            <a:off x="5889799" y="3687026"/>
            <a:ext cx="2000686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DB02864-7619-8B4B-DD17-B0A440954811}"/>
              </a:ext>
            </a:extLst>
          </p:cNvPr>
          <p:cNvSpPr/>
          <p:nvPr/>
        </p:nvSpPr>
        <p:spPr>
          <a:xfrm>
            <a:off x="8095057" y="4051374"/>
            <a:ext cx="2962522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1126434-9E98-A757-C82E-9087E36F5B75}"/>
              </a:ext>
            </a:extLst>
          </p:cNvPr>
          <p:cNvSpPr/>
          <p:nvPr/>
        </p:nvSpPr>
        <p:spPr>
          <a:xfrm>
            <a:off x="10161038" y="4404490"/>
            <a:ext cx="896543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13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14109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ERD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267BB34-78C9-9BEE-8D73-4ADEB3369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2" y="1373258"/>
            <a:ext cx="11338795" cy="52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7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134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화면정의서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0D3DB0-CF0C-EF89-1370-754E93F19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2" y="1356192"/>
            <a:ext cx="9783172" cy="55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14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134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화면정의서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864E4FD-9CFD-6D38-E5DC-D470734B4D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2" y="1441983"/>
            <a:ext cx="9065310" cy="507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9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134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화면정의서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8093CF4-8F24-C72E-EF21-CDC692856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70" y="1467169"/>
            <a:ext cx="806956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7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134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화면정의서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524D184-0A14-37B5-5212-1046208976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2" y="1277844"/>
            <a:ext cx="9535277" cy="532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134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화면정의서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DBBCEE8-3B1F-F02A-5AB3-4C82FA9ABA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1" y="1373258"/>
            <a:ext cx="9832003" cy="51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4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1341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화면정의서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23655AC-5729-FDC2-A1DC-F1576F3A71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2" y="1322817"/>
            <a:ext cx="9650334" cy="53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1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AE2054-DD50-5C6E-EFD8-C1A099CB5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07" y="1"/>
            <a:ext cx="8849293" cy="6858000"/>
          </a:xfrm>
          <a:prstGeom prst="rect">
            <a:avLst/>
          </a:prstGeom>
          <a:blipFill dpi="0" rotWithShape="1">
            <a:blip r:embed="rId3">
              <a:alphaModFix amt="49000"/>
            </a:blip>
            <a:srcRect/>
            <a:tile tx="0" ty="0" sx="100000" sy="100000" flip="none" algn="tl"/>
          </a:blipFill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8E06B2-CFAB-8867-3FD8-30B2056A5D9E}"/>
              </a:ext>
            </a:extLst>
          </p:cNvPr>
          <p:cNvSpPr/>
          <p:nvPr/>
        </p:nvSpPr>
        <p:spPr>
          <a:xfrm>
            <a:off x="0" y="0"/>
            <a:ext cx="3500154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AFC06A-88C4-4E5C-BB27-8539B928D64D}"/>
              </a:ext>
            </a:extLst>
          </p:cNvPr>
          <p:cNvSpPr txBox="1"/>
          <p:nvPr/>
        </p:nvSpPr>
        <p:spPr>
          <a:xfrm>
            <a:off x="315539" y="228125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시연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24F7BF-CBED-45E9-94CF-E3461FD7453D}"/>
              </a:ext>
            </a:extLst>
          </p:cNvPr>
          <p:cNvCxnSpPr>
            <a:cxnSpLocks/>
          </p:cNvCxnSpPr>
          <p:nvPr/>
        </p:nvCxnSpPr>
        <p:spPr>
          <a:xfrm>
            <a:off x="315539" y="2989138"/>
            <a:ext cx="13255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646163-A118-F3DB-6BE9-1F8F0ECA3875}"/>
              </a:ext>
            </a:extLst>
          </p:cNvPr>
          <p:cNvSpPr txBox="1"/>
          <p:nvPr/>
        </p:nvSpPr>
        <p:spPr>
          <a:xfrm>
            <a:off x="175116" y="232685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Dating</a:t>
            </a:r>
          </a:p>
          <a:p>
            <a:r>
              <a:rPr lang="en-US" altLang="ko-KR" sz="9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Web</a:t>
            </a:r>
            <a:endParaRPr lang="ko-KR" altLang="en-US" sz="9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28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47737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6147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보완사항 및 개발 후기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7EF591-E254-4155-714D-D99ABFF5B753}"/>
              </a:ext>
            </a:extLst>
          </p:cNvPr>
          <p:cNvSpPr/>
          <p:nvPr/>
        </p:nvSpPr>
        <p:spPr>
          <a:xfrm>
            <a:off x="1310421" y="1551487"/>
            <a:ext cx="9459821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846E57-B5C9-3424-A99B-4A2195A89CED}"/>
              </a:ext>
            </a:extLst>
          </p:cNvPr>
          <p:cNvSpPr/>
          <p:nvPr/>
        </p:nvSpPr>
        <p:spPr>
          <a:xfrm>
            <a:off x="1310422" y="4346557"/>
            <a:ext cx="945982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7526FC60-AFA3-450D-B916-DB651E709DEF}"/>
              </a:ext>
            </a:extLst>
          </p:cNvPr>
          <p:cNvCxnSpPr>
            <a:cxnSpLocks/>
          </p:cNvCxnSpPr>
          <p:nvPr/>
        </p:nvCxnSpPr>
        <p:spPr>
          <a:xfrm>
            <a:off x="1415267" y="2063041"/>
            <a:ext cx="96069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72C0F0-29DC-CCAC-94DD-FDC60709DA7B}"/>
              </a:ext>
            </a:extLst>
          </p:cNvPr>
          <p:cNvSpPr txBox="1"/>
          <p:nvPr/>
        </p:nvSpPr>
        <p:spPr>
          <a:xfrm>
            <a:off x="1363178" y="1717250"/>
            <a:ext cx="134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보완사항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EE1A8D-4AE6-EC3B-6885-89FC9B996481}"/>
              </a:ext>
            </a:extLst>
          </p:cNvPr>
          <p:cNvSpPr/>
          <p:nvPr/>
        </p:nvSpPr>
        <p:spPr>
          <a:xfrm>
            <a:off x="2561884" y="4596286"/>
            <a:ext cx="9388836" cy="226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A87C4-769C-A098-57D5-4327E804F2E6}"/>
              </a:ext>
            </a:extLst>
          </p:cNvPr>
          <p:cNvSpPr txBox="1"/>
          <p:nvPr/>
        </p:nvSpPr>
        <p:spPr>
          <a:xfrm>
            <a:off x="1363178" y="4496138"/>
            <a:ext cx="134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개발후기</a:t>
            </a:r>
          </a:p>
        </p:txBody>
      </p: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2BA2EE6A-8F97-4FA3-8526-BC354CAEBE5C}"/>
              </a:ext>
            </a:extLst>
          </p:cNvPr>
          <p:cNvCxnSpPr>
            <a:cxnSpLocks/>
          </p:cNvCxnSpPr>
          <p:nvPr/>
        </p:nvCxnSpPr>
        <p:spPr>
          <a:xfrm>
            <a:off x="1415267" y="4865470"/>
            <a:ext cx="96069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8BE288-E706-813C-1521-610F36FA4D63}"/>
              </a:ext>
            </a:extLst>
          </p:cNvPr>
          <p:cNvSpPr/>
          <p:nvPr/>
        </p:nvSpPr>
        <p:spPr>
          <a:xfrm>
            <a:off x="2561884" y="1801216"/>
            <a:ext cx="8352317" cy="234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B1C0A6-FB33-74C1-B82F-9F1401702E7F}"/>
              </a:ext>
            </a:extLst>
          </p:cNvPr>
          <p:cNvSpPr txBox="1"/>
          <p:nvPr/>
        </p:nvSpPr>
        <p:spPr>
          <a:xfrm>
            <a:off x="2705842" y="1783300"/>
            <a:ext cx="7089494" cy="2118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 </a:t>
            </a:r>
            <a:r>
              <a:rPr lang="ko-KR" altLang="en-US" dirty="0"/>
              <a:t>회원정보의 주소기반 위치추적 기능 </a:t>
            </a:r>
            <a:r>
              <a:rPr lang="en-US" altLang="ko-KR" dirty="0"/>
              <a:t>( API </a:t>
            </a:r>
            <a:r>
              <a:rPr lang="ko-KR" altLang="en-US" dirty="0"/>
              <a:t>미사용 </a:t>
            </a:r>
            <a:r>
              <a:rPr lang="en-US" altLang="ko-KR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 </a:t>
            </a:r>
            <a:r>
              <a:rPr lang="ko-KR" altLang="en-US" dirty="0"/>
              <a:t>회원 간 채팅</a:t>
            </a:r>
            <a:r>
              <a:rPr lang="en-US" altLang="ko-KR" dirty="0"/>
              <a:t>, </a:t>
            </a:r>
            <a:r>
              <a:rPr lang="ko-KR" altLang="en-US" dirty="0"/>
              <a:t>매칭 </a:t>
            </a:r>
            <a:r>
              <a:rPr lang="ko-KR" altLang="en-US" dirty="0" err="1"/>
              <a:t>이용시</a:t>
            </a:r>
            <a:r>
              <a:rPr lang="ko-KR" altLang="en-US" dirty="0"/>
              <a:t> 게임포인트 차감 기능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dirty="0"/>
              <a:t>구글 </a:t>
            </a:r>
            <a:r>
              <a:rPr lang="en-US" altLang="ko-KR" dirty="0"/>
              <a:t>/ </a:t>
            </a:r>
            <a:r>
              <a:rPr lang="ko-KR" altLang="en-US" dirty="0"/>
              <a:t>카카오 연동 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dirty="0" err="1"/>
              <a:t>푸쉬알림설정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/>
              <a:t>서버연동   </a:t>
            </a:r>
            <a:endParaRPr lang="en-US" altLang="ko-KR" dirty="0"/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F36E0374-4444-B1B1-B274-5E9D53C4C72A}"/>
              </a:ext>
            </a:extLst>
          </p:cNvPr>
          <p:cNvSpPr txBox="1"/>
          <p:nvPr/>
        </p:nvSpPr>
        <p:spPr>
          <a:xfrm>
            <a:off x="2705842" y="4793134"/>
            <a:ext cx="7089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🥸 의수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스프링을 더욱 이해할 수 있게 되었고</a:t>
            </a:r>
            <a:r>
              <a:rPr lang="en-US" altLang="ko-KR" dirty="0"/>
              <a:t>,   </a:t>
            </a:r>
            <a:r>
              <a:rPr lang="ko-KR" altLang="en-US" dirty="0"/>
              <a:t>채팅을 </a:t>
            </a:r>
            <a:r>
              <a:rPr lang="en-US" altLang="ko-KR" dirty="0"/>
              <a:t>2</a:t>
            </a:r>
            <a:r>
              <a:rPr lang="ko-KR" altLang="en-US" dirty="0"/>
              <a:t>가지 방법으로 구현해 보면서 같은 기능이라도 자바 콘솔로 돌리는 것과 웹에서 구현하는 것이 다르다는 점을 느꼈습니다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10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1">
            <a:extLst>
              <a:ext uri="{FF2B5EF4-FFF2-40B4-BE49-F238E27FC236}">
                <a16:creationId xmlns:a16="http://schemas.microsoft.com/office/drawing/2014/main" id="{0442DD49-009F-440C-B546-7FE7BFAA4762}"/>
              </a:ext>
            </a:extLst>
          </p:cNvPr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0BFF52-517D-42D8-9C55-88CAD4E09811}"/>
              </a:ext>
            </a:extLst>
          </p:cNvPr>
          <p:cNvSpPr/>
          <p:nvPr/>
        </p:nvSpPr>
        <p:spPr>
          <a:xfrm>
            <a:off x="0" y="0"/>
            <a:ext cx="12192000" cy="4254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CAC43-CFC9-434A-AA94-BBB5AD0D155B}"/>
              </a:ext>
            </a:extLst>
          </p:cNvPr>
          <p:cNvSpPr txBox="1"/>
          <p:nvPr/>
        </p:nvSpPr>
        <p:spPr>
          <a:xfrm>
            <a:off x="578991" y="2931060"/>
            <a:ext cx="7342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Dating Website</a:t>
            </a:r>
            <a:endParaRPr lang="ko-KR" altLang="en-US" sz="8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F9671-31E8-4161-BA7E-8751113CF33E}"/>
              </a:ext>
            </a:extLst>
          </p:cNvPr>
          <p:cNvSpPr txBox="1"/>
          <p:nvPr/>
        </p:nvSpPr>
        <p:spPr>
          <a:xfrm>
            <a:off x="6754084" y="4460788"/>
            <a:ext cx="431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ea"/>
                <a:ea typeface="나눔스퀘어 Light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CD9FD2"/>
                </a:solidFill>
                <a:latin typeface="+mj-ea"/>
                <a:ea typeface="나눔스퀘어 Light" panose="020B0600000101010101" pitchFamily="50" charset="-127"/>
              </a:rPr>
              <a:t>박민주</a:t>
            </a:r>
            <a:r>
              <a:rPr lang="en-US" altLang="ko-KR" sz="2400" b="1" dirty="0">
                <a:solidFill>
                  <a:srgbClr val="CD9FD2"/>
                </a:solidFill>
                <a:latin typeface="+mj-ea"/>
                <a:ea typeface="나눔스퀘어 Light" panose="020B0600000101010101" pitchFamily="50" charset="-127"/>
              </a:rPr>
              <a:t> </a:t>
            </a:r>
            <a:r>
              <a:rPr lang="ko-KR" altLang="en-US" sz="2400" b="1" dirty="0" err="1">
                <a:solidFill>
                  <a:srgbClr val="CD9FD2"/>
                </a:solidFill>
                <a:latin typeface="+mj-ea"/>
                <a:ea typeface="나눔스퀘어 Light" panose="020B0600000101010101" pitchFamily="50" charset="-127"/>
              </a:rPr>
              <a:t>박근현</a:t>
            </a:r>
            <a:r>
              <a:rPr lang="ko-KR" altLang="en-US" sz="2400" b="1" dirty="0">
                <a:solidFill>
                  <a:srgbClr val="CD9FD2"/>
                </a:solidFill>
                <a:latin typeface="+mj-ea"/>
                <a:ea typeface="나눔스퀘어 Light" panose="020B0600000101010101" pitchFamily="50" charset="-127"/>
              </a:rPr>
              <a:t> 박인혜 </a:t>
            </a:r>
            <a:r>
              <a:rPr lang="ko-KR" altLang="en-US" sz="2400" b="1" dirty="0" err="1">
                <a:solidFill>
                  <a:srgbClr val="CD9FD2"/>
                </a:solidFill>
                <a:latin typeface="+mj-ea"/>
                <a:ea typeface="나눔스퀘어 Light" panose="020B0600000101010101" pitchFamily="50" charset="-127"/>
              </a:rPr>
              <a:t>장의수</a:t>
            </a:r>
            <a:endParaRPr lang="ko-KR" altLang="en-US" sz="2400" b="1" dirty="0">
              <a:solidFill>
                <a:srgbClr val="CD9FD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000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7584E6-004A-CACF-6C18-7B8A06D7342E}"/>
              </a:ext>
            </a:extLst>
          </p:cNvPr>
          <p:cNvSpPr/>
          <p:nvPr/>
        </p:nvSpPr>
        <p:spPr>
          <a:xfrm>
            <a:off x="17009" y="1494050"/>
            <a:ext cx="4355771" cy="536394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47737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61478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보완사항 및 개발 후기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7526FC60-AFA3-450D-B916-DB651E709DEF}"/>
              </a:ext>
            </a:extLst>
          </p:cNvPr>
          <p:cNvCxnSpPr>
            <a:cxnSpLocks/>
          </p:cNvCxnSpPr>
          <p:nvPr/>
        </p:nvCxnSpPr>
        <p:spPr>
          <a:xfrm>
            <a:off x="123880" y="1984355"/>
            <a:ext cx="960699" cy="0"/>
          </a:xfrm>
          <a:prstGeom prst="line">
            <a:avLst/>
          </a:prstGeom>
          <a:ln w="57150">
            <a:solidFill>
              <a:srgbClr val="FCC3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72C0F0-29DC-CCAC-94DD-FDC60709DA7B}"/>
              </a:ext>
            </a:extLst>
          </p:cNvPr>
          <p:cNvSpPr txBox="1"/>
          <p:nvPr/>
        </p:nvSpPr>
        <p:spPr>
          <a:xfrm>
            <a:off x="78706" y="1615023"/>
            <a:ext cx="134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개발후기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8BE288-E706-813C-1521-610F36FA4D63}"/>
              </a:ext>
            </a:extLst>
          </p:cNvPr>
          <p:cNvSpPr/>
          <p:nvPr/>
        </p:nvSpPr>
        <p:spPr>
          <a:xfrm>
            <a:off x="-4877" y="2161861"/>
            <a:ext cx="3868368" cy="4696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F5A517-8B64-2A58-1956-33AAD3D8926A}"/>
              </a:ext>
            </a:extLst>
          </p:cNvPr>
          <p:cNvSpPr/>
          <p:nvPr/>
        </p:nvSpPr>
        <p:spPr>
          <a:xfrm>
            <a:off x="4707624" y="1475788"/>
            <a:ext cx="7484376" cy="53822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956F2F9-0FD1-7F30-00A9-847642A19D3D}"/>
              </a:ext>
            </a:extLst>
          </p:cNvPr>
          <p:cNvCxnSpPr>
            <a:cxnSpLocks/>
          </p:cNvCxnSpPr>
          <p:nvPr/>
        </p:nvCxnSpPr>
        <p:spPr>
          <a:xfrm>
            <a:off x="5073106" y="2025747"/>
            <a:ext cx="96069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A96518-DCC5-1A67-084B-8F5B81B51E33}"/>
              </a:ext>
            </a:extLst>
          </p:cNvPr>
          <p:cNvSpPr txBox="1"/>
          <p:nvPr/>
        </p:nvSpPr>
        <p:spPr>
          <a:xfrm>
            <a:off x="5020118" y="1635660"/>
            <a:ext cx="134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개발후기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3A7146-C206-B3D0-6013-D8C43DBF5B76}"/>
              </a:ext>
            </a:extLst>
          </p:cNvPr>
          <p:cNvSpPr/>
          <p:nvPr/>
        </p:nvSpPr>
        <p:spPr>
          <a:xfrm>
            <a:off x="5020118" y="2161861"/>
            <a:ext cx="7171882" cy="4696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F36E0374-4444-B1B1-B274-5E9D53C4C72A}"/>
              </a:ext>
            </a:extLst>
          </p:cNvPr>
          <p:cNvSpPr txBox="1"/>
          <p:nvPr/>
        </p:nvSpPr>
        <p:spPr>
          <a:xfrm>
            <a:off x="5179733" y="2369960"/>
            <a:ext cx="5480528" cy="211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🤓 </a:t>
            </a:r>
            <a:r>
              <a:rPr lang="ko-KR" altLang="en-US" dirty="0" err="1"/>
              <a:t>근현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나의 부족한 점을 파악할 수 있는 계기가 되었고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함께 프로젝트를 진행하는데 있어 필요한 점들을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배울 수 있었습니다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407B2-9439-0EAB-F8AB-BEAA752C8A57}"/>
              </a:ext>
            </a:extLst>
          </p:cNvPr>
          <p:cNvSpPr txBox="1"/>
          <p:nvPr/>
        </p:nvSpPr>
        <p:spPr>
          <a:xfrm>
            <a:off x="123880" y="2818677"/>
            <a:ext cx="4408515" cy="294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🤨 민주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나의 스프링과 자바실력을 되돌아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볼 수 있는</a:t>
            </a:r>
            <a:r>
              <a:rPr lang="en-US" altLang="ko-KR" dirty="0"/>
              <a:t> </a:t>
            </a:r>
            <a:r>
              <a:rPr lang="ko-KR" altLang="en-US" dirty="0"/>
              <a:t>기회였습니다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협업을 </a:t>
            </a:r>
            <a:r>
              <a:rPr lang="ko-KR" altLang="en-US" dirty="0" err="1"/>
              <a:t>하는데에</a:t>
            </a:r>
            <a:r>
              <a:rPr lang="ko-KR" altLang="en-US" dirty="0"/>
              <a:t> 있어 중요한 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코딩실력도 알고리즘 실력도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아닌 커뮤니케이션의 중요성이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제일 크다고 느끼게 되었습니다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C8D725-5D56-3E9E-BB3D-57D797DBB8F5}"/>
              </a:ext>
            </a:extLst>
          </p:cNvPr>
          <p:cNvSpPr txBox="1"/>
          <p:nvPr/>
        </p:nvSpPr>
        <p:spPr>
          <a:xfrm>
            <a:off x="5241299" y="4795427"/>
            <a:ext cx="6627734" cy="1702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🤪 인혜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하고싶었던 주제라 작업하면서 재미있었습니다</a:t>
            </a:r>
            <a:r>
              <a:rPr lang="en-US" altLang="ko-KR" dirty="0"/>
              <a:t>. </a:t>
            </a:r>
            <a:r>
              <a:rPr lang="ko-KR" altLang="en-US" dirty="0"/>
              <a:t>미흡한 점이 있어서 아쉬운 마음과 </a:t>
            </a:r>
            <a:r>
              <a:rPr lang="ko-KR" altLang="en-US" dirty="0" err="1"/>
              <a:t>이번계기로</a:t>
            </a:r>
            <a:r>
              <a:rPr lang="ko-KR" altLang="en-US" dirty="0"/>
              <a:t> 많은 걸 알아가고 한 층 더 성장할 수 있었던 </a:t>
            </a:r>
            <a:r>
              <a:rPr lang="ko-KR" altLang="en-US" dirty="0" err="1"/>
              <a:t>순간이였습니다</a:t>
            </a:r>
            <a:r>
              <a:rPr lang="en-US" altLang="ko-KR" dirty="0"/>
              <a:t>. </a:t>
            </a:r>
            <a:r>
              <a:rPr lang="ko-KR" altLang="en-US" dirty="0"/>
              <a:t>약 </a:t>
            </a:r>
            <a:r>
              <a:rPr lang="en-US" altLang="ko-KR" dirty="0"/>
              <a:t>3</a:t>
            </a:r>
            <a:r>
              <a:rPr lang="ko-KR" altLang="en-US" dirty="0"/>
              <a:t>주간 너무 고생하셨습니다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DB54EF-CB63-A9E4-6EF3-245868CD3B84}"/>
              </a:ext>
            </a:extLst>
          </p:cNvPr>
          <p:cNvCxnSpPr>
            <a:cxnSpLocks/>
          </p:cNvCxnSpPr>
          <p:nvPr/>
        </p:nvCxnSpPr>
        <p:spPr>
          <a:xfrm>
            <a:off x="5346619" y="4509930"/>
            <a:ext cx="567462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679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>
            <a:extLst>
              <a:ext uri="{FF2B5EF4-FFF2-40B4-BE49-F238E27FC236}">
                <a16:creationId xmlns:a16="http://schemas.microsoft.com/office/drawing/2014/main" id="{6D15FBF9-2C37-4EDA-29BB-F80A0D52FBB3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C0836-BFA0-4FDE-9E14-84E8AE3B17E7}"/>
              </a:ext>
            </a:extLst>
          </p:cNvPr>
          <p:cNvSpPr txBox="1"/>
          <p:nvPr/>
        </p:nvSpPr>
        <p:spPr>
          <a:xfrm>
            <a:off x="4643934" y="3167390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감사합니당</a:t>
            </a:r>
            <a:endParaRPr lang="ko-KR" altLang="en-US" sz="2800" spc="18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87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898258" y="1938264"/>
            <a:ext cx="4843480" cy="4991944"/>
            <a:chOff x="1007259" y="2496938"/>
            <a:chExt cx="3517653" cy="42647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432153" cy="4264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</a:p>
            <a:p>
              <a:pPr>
                <a:lnSpc>
                  <a:spcPct val="200000"/>
                </a:lnSpc>
              </a:pPr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</a:p>
            <a:p>
              <a:pPr>
                <a:lnSpc>
                  <a:spcPct val="200000"/>
                </a:lnSpc>
              </a:pPr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</a:p>
            <a:p>
              <a:pPr>
                <a:lnSpc>
                  <a:spcPct val="200000"/>
                </a:lnSpc>
              </a:pPr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</a:p>
            <a:p>
              <a:pPr>
                <a:lnSpc>
                  <a:spcPct val="200000"/>
                </a:lnSpc>
              </a:pPr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</a:p>
            <a:p>
              <a:pPr>
                <a:lnSpc>
                  <a:spcPct val="200000"/>
                </a:lnSpc>
              </a:pPr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</a:p>
            <a:p>
              <a:pPr>
                <a:lnSpc>
                  <a:spcPct val="200000"/>
                </a:lnSpc>
              </a:pPr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</a:p>
            <a:p>
              <a:pPr>
                <a:lnSpc>
                  <a:spcPct val="200000"/>
                </a:lnSpc>
              </a:pP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523356" y="2521533"/>
              <a:ext cx="3001556" cy="4175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  <a:endParaRPr lang="en-US" altLang="ko-KR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환경</a:t>
              </a:r>
              <a:endParaRPr lang="en-US" altLang="ko-KR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역할 분담</a:t>
              </a:r>
              <a:endParaRPr lang="en-US" altLang="ko-KR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일정</a:t>
              </a:r>
              <a:endParaRPr lang="en-US" altLang="ko-KR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ERD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화면정의서</a:t>
              </a:r>
              <a:endParaRPr lang="en-US" altLang="ko-KR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</a:t>
              </a:r>
              <a:endParaRPr lang="en-US" altLang="ko-KR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보완 사항 및 개발후기</a:t>
              </a:r>
              <a:endParaRPr lang="en-US" altLang="ko-KR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5DA71B-48B8-DDB7-5E55-A70023CB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6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411630" y="5320267"/>
            <a:ext cx="1619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?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526846" y="5320267"/>
            <a:ext cx="117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418127" y="5320267"/>
            <a:ext cx="117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목표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64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411629" y="3244334"/>
            <a:ext cx="161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?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526848" y="324433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동기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418128" y="324433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 목표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E66768-7AB6-4BC6-8F31-3F03C8CD9AA9}"/>
              </a:ext>
            </a:extLst>
          </p:cNvPr>
          <p:cNvSpPr txBox="1"/>
          <p:nvPr/>
        </p:nvSpPr>
        <p:spPr>
          <a:xfrm>
            <a:off x="882485" y="5155793"/>
            <a:ext cx="2514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밖에 나가 </a:t>
            </a:r>
            <a:r>
              <a:rPr lang="ko-KR" altLang="en-US" sz="1400" dirty="0" err="1"/>
              <a:t>소개팅을하는</a:t>
            </a:r>
            <a:r>
              <a:rPr lang="ko-KR" altLang="en-US" sz="1400" dirty="0"/>
              <a:t> 것도 귀찮은 </a:t>
            </a:r>
            <a:r>
              <a:rPr lang="en-US" altLang="ko-KR" sz="1400" dirty="0"/>
              <a:t>‘</a:t>
            </a:r>
            <a:r>
              <a:rPr lang="ko-KR" altLang="en-US" sz="1400" dirty="0" err="1"/>
              <a:t>홈족</a:t>
            </a:r>
            <a:r>
              <a:rPr lang="en-US" altLang="ko-KR" sz="1400" dirty="0"/>
              <a:t>’</a:t>
            </a:r>
            <a:r>
              <a:rPr lang="ko-KR" altLang="en-US" sz="1400" dirty="0"/>
              <a:t>들을 위한 집에서도 편안하게 인연을 찾을 수 있는 웹사이트 입니다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EF033-3D9A-4572-822D-38DD12F300B0}"/>
              </a:ext>
            </a:extLst>
          </p:cNvPr>
          <p:cNvSpPr txBox="1"/>
          <p:nvPr/>
        </p:nvSpPr>
        <p:spPr>
          <a:xfrm>
            <a:off x="4675320" y="5150132"/>
            <a:ext cx="29425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스프링을 기반으로 </a:t>
            </a:r>
            <a:r>
              <a:rPr lang="en-US" altLang="ko-KR" sz="1400" dirty="0"/>
              <a:t>MVC</a:t>
            </a:r>
            <a:r>
              <a:rPr lang="ko-KR" altLang="en-US" sz="1400" dirty="0"/>
              <a:t>패턴 구조를 더욱 명확하게 이해할 수 있겠다 생각하였고 </a:t>
            </a:r>
            <a:r>
              <a:rPr lang="en-US" altLang="ko-KR" sz="1400" dirty="0"/>
              <a:t>, Final</a:t>
            </a:r>
            <a:r>
              <a:rPr lang="ko-KR" altLang="en-US" sz="1400" dirty="0"/>
              <a:t>프로젝트 인만큼 조원 각자가 구현해내고자 하는 부분을 종합적으로 구성하여 </a:t>
            </a:r>
            <a:r>
              <a:rPr lang="ko-KR" altLang="en-US" sz="1400" dirty="0" err="1"/>
              <a:t>숍앤숍</a:t>
            </a:r>
            <a:r>
              <a:rPr lang="ko-KR" altLang="en-US" sz="1400" dirty="0"/>
              <a:t> 느낌의 </a:t>
            </a:r>
            <a:r>
              <a:rPr lang="ko-KR" altLang="en-US" sz="1400" dirty="0" err="1"/>
              <a:t>데이팅</a:t>
            </a:r>
            <a:r>
              <a:rPr lang="ko-KR" altLang="en-US" sz="1400" dirty="0"/>
              <a:t> 웹사이트를 개발 하였습니다 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F05F1-A173-43A7-B191-ADFA8A95D8FF}"/>
              </a:ext>
            </a:extLst>
          </p:cNvPr>
          <p:cNvSpPr txBox="1"/>
          <p:nvPr/>
        </p:nvSpPr>
        <p:spPr>
          <a:xfrm>
            <a:off x="8563828" y="5150132"/>
            <a:ext cx="28469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구상하였던 기능을 구현해내고 그 과정 속에 스프링을 다시 한번</a:t>
            </a:r>
            <a:endParaRPr lang="en-US" altLang="ko-KR" sz="1400" dirty="0"/>
          </a:p>
          <a:p>
            <a:pPr algn="just"/>
            <a:r>
              <a:rPr lang="ko-KR" altLang="en-US" sz="1400" dirty="0"/>
              <a:t>사용함으로써 복습의 의미를 가지며 </a:t>
            </a:r>
            <a:r>
              <a:rPr lang="en-US" altLang="ko-KR" sz="1400" dirty="0"/>
              <a:t>, </a:t>
            </a:r>
            <a:r>
              <a:rPr lang="ko-KR" altLang="en-US" sz="1400" dirty="0"/>
              <a:t>동시에 재미있게 작업하는 것</a:t>
            </a:r>
            <a:endParaRPr lang="en-US" altLang="ko-KR" sz="1400" dirty="0"/>
          </a:p>
          <a:p>
            <a:pPr algn="just"/>
            <a:r>
              <a:rPr lang="ko-KR" altLang="en-US" sz="1400" dirty="0"/>
              <a:t>입니다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159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579F5B-1BA4-472B-A802-E1792670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196645"/>
              </p:ext>
            </p:extLst>
          </p:nvPr>
        </p:nvGraphicFramePr>
        <p:xfrm>
          <a:off x="667148" y="1754550"/>
          <a:ext cx="10867995" cy="4228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2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2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4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운영체제</a:t>
                      </a: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개발언어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개발도구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55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HTML / CSS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Visual Studio Code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55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윈도우 </a:t>
                      </a: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10 64x</a:t>
                      </a:r>
                      <a:r>
                        <a:rPr lang="ko-KR" altLang="en-US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latinLnBrk="1"/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JAVA Script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Visual Studio Code</a:t>
                      </a:r>
                    </a:p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855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JAVA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55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AJAX</a:t>
                      </a: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Spring</a:t>
                      </a:r>
                      <a:endParaRPr lang="ko-KR" altLang="en-US" sz="1600" spc="300" dirty="0">
                        <a:solidFill>
                          <a:srgbClr val="FFFFFF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5442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개발환경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1669952" y="1577408"/>
            <a:ext cx="2305954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1669952" y="5087447"/>
            <a:ext cx="230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+mn-ea"/>
              </a:rPr>
              <a:t>박민주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1669952" y="5512778"/>
            <a:ext cx="2305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회원가입</a:t>
            </a:r>
            <a:endParaRPr lang="en-US" altLang="ko-KR" sz="1400" dirty="0"/>
          </a:p>
          <a:p>
            <a:pPr algn="ctr"/>
            <a:r>
              <a:rPr lang="ko-KR" altLang="en-US" sz="1400" dirty="0"/>
              <a:t>게시판</a:t>
            </a:r>
            <a:endParaRPr lang="en-US" altLang="ko-KR" sz="1400" dirty="0"/>
          </a:p>
          <a:p>
            <a:pPr algn="ctr"/>
            <a:r>
              <a:rPr lang="ko-KR" altLang="en-US" sz="1400" dirty="0"/>
              <a:t>평가기능</a:t>
            </a:r>
            <a:endParaRPr lang="en-US" altLang="ko-KR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2507968" y="4911400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37C66F7D-A844-4450-A72D-CAEA11193DB1}"/>
              </a:ext>
            </a:extLst>
          </p:cNvPr>
          <p:cNvSpPr txBox="1"/>
          <p:nvPr/>
        </p:nvSpPr>
        <p:spPr>
          <a:xfrm>
            <a:off x="6785852" y="5087447"/>
            <a:ext cx="230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+mn-ea"/>
              </a:rPr>
              <a:t>박인혜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5B3FF-AD35-4AB6-A25A-630933B7FFF3}"/>
              </a:ext>
            </a:extLst>
          </p:cNvPr>
          <p:cNvSpPr txBox="1"/>
          <p:nvPr/>
        </p:nvSpPr>
        <p:spPr>
          <a:xfrm>
            <a:off x="6785851" y="5512778"/>
            <a:ext cx="230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매칭 </a:t>
            </a:r>
            <a:r>
              <a:rPr lang="en-US" altLang="ko-KR" sz="1400" dirty="0"/>
              <a:t>(1/2)</a:t>
            </a:r>
          </a:p>
          <a:p>
            <a:pPr algn="ctr"/>
            <a:r>
              <a:rPr lang="ko-KR" altLang="en-US" sz="1400" dirty="0"/>
              <a:t>마이페이지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BF8C8A-5425-4A44-B0A6-92BE15C0F716}"/>
              </a:ext>
            </a:extLst>
          </p:cNvPr>
          <p:cNvCxnSpPr/>
          <p:nvPr/>
        </p:nvCxnSpPr>
        <p:spPr>
          <a:xfrm>
            <a:off x="7625222" y="4911400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E97A44F9-947A-41FC-97EB-025AC9553877}"/>
              </a:ext>
            </a:extLst>
          </p:cNvPr>
          <p:cNvSpPr txBox="1"/>
          <p:nvPr/>
        </p:nvSpPr>
        <p:spPr>
          <a:xfrm>
            <a:off x="9343800" y="5087447"/>
            <a:ext cx="230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latin typeface="+mn-ea"/>
              </a:rPr>
              <a:t>장의수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B12D6-2DF5-491A-9741-C56258A65EDB}"/>
              </a:ext>
            </a:extLst>
          </p:cNvPr>
          <p:cNvSpPr txBox="1"/>
          <p:nvPr/>
        </p:nvSpPr>
        <p:spPr>
          <a:xfrm>
            <a:off x="9343800" y="5512778"/>
            <a:ext cx="2305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게임</a:t>
            </a:r>
            <a:endParaRPr lang="en-US" altLang="ko-KR" sz="1400" dirty="0"/>
          </a:p>
          <a:p>
            <a:pPr algn="ctr"/>
            <a:r>
              <a:rPr lang="ko-KR" altLang="en-US" sz="1400" dirty="0"/>
              <a:t>채팅구현 </a:t>
            </a:r>
            <a:endParaRPr lang="en-US" altLang="ko-KR" sz="1400" dirty="0"/>
          </a:p>
          <a:p>
            <a:pPr algn="ctr"/>
            <a:r>
              <a:rPr lang="ko-KR" altLang="en-US" sz="1400" dirty="0"/>
              <a:t>매칭 </a:t>
            </a:r>
            <a:r>
              <a:rPr lang="en-US" altLang="ko-KR" sz="1400" dirty="0"/>
              <a:t>(2/2)</a:t>
            </a:r>
            <a:endParaRPr lang="ko-KR" altLang="en-US" sz="14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F5BB37-5FC4-42CD-99CD-5822DEC1DE12}"/>
              </a:ext>
            </a:extLst>
          </p:cNvPr>
          <p:cNvCxnSpPr/>
          <p:nvPr/>
        </p:nvCxnSpPr>
        <p:spPr>
          <a:xfrm>
            <a:off x="10171826" y="4886197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역할 분담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正方形/長方形 13">
            <a:extLst>
              <a:ext uri="{FF2B5EF4-FFF2-40B4-BE49-F238E27FC236}">
                <a16:creationId xmlns:a16="http://schemas.microsoft.com/office/drawing/2014/main" id="{10B0583C-706A-967D-847C-E5724366F2AD}"/>
              </a:ext>
            </a:extLst>
          </p:cNvPr>
          <p:cNvSpPr/>
          <p:nvPr/>
        </p:nvSpPr>
        <p:spPr>
          <a:xfrm>
            <a:off x="4227901" y="1533817"/>
            <a:ext cx="2305954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3">
            <a:extLst>
              <a:ext uri="{FF2B5EF4-FFF2-40B4-BE49-F238E27FC236}">
                <a16:creationId xmlns:a16="http://schemas.microsoft.com/office/drawing/2014/main" id="{BC448EE7-E89A-6CF4-ABF7-5705D192D9CA}"/>
              </a:ext>
            </a:extLst>
          </p:cNvPr>
          <p:cNvSpPr/>
          <p:nvPr/>
        </p:nvSpPr>
        <p:spPr>
          <a:xfrm>
            <a:off x="6785851" y="1533817"/>
            <a:ext cx="2305954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13">
            <a:extLst>
              <a:ext uri="{FF2B5EF4-FFF2-40B4-BE49-F238E27FC236}">
                <a16:creationId xmlns:a16="http://schemas.microsoft.com/office/drawing/2014/main" id="{651FB3C9-B420-5699-87F5-3C9642D7AFAD}"/>
              </a:ext>
            </a:extLst>
          </p:cNvPr>
          <p:cNvSpPr/>
          <p:nvPr/>
        </p:nvSpPr>
        <p:spPr>
          <a:xfrm>
            <a:off x="9343801" y="1533817"/>
            <a:ext cx="2305954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1BD9D68-F53F-0994-F86A-8B1EB072EA03}"/>
              </a:ext>
            </a:extLst>
          </p:cNvPr>
          <p:cNvCxnSpPr/>
          <p:nvPr/>
        </p:nvCxnSpPr>
        <p:spPr>
          <a:xfrm>
            <a:off x="5067037" y="4911400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17">
            <a:extLst>
              <a:ext uri="{FF2B5EF4-FFF2-40B4-BE49-F238E27FC236}">
                <a16:creationId xmlns:a16="http://schemas.microsoft.com/office/drawing/2014/main" id="{D39A634B-EB74-8A1F-A257-9B79C7FC316B}"/>
              </a:ext>
            </a:extLst>
          </p:cNvPr>
          <p:cNvSpPr txBox="1"/>
          <p:nvPr/>
        </p:nvSpPr>
        <p:spPr>
          <a:xfrm>
            <a:off x="4227900" y="5087447"/>
            <a:ext cx="230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>
                <a:latin typeface="+mn-ea"/>
              </a:rPr>
              <a:t>박근현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845D0-F474-6376-3779-2E9AD9EA2395}"/>
              </a:ext>
            </a:extLst>
          </p:cNvPr>
          <p:cNvSpPr txBox="1"/>
          <p:nvPr/>
        </p:nvSpPr>
        <p:spPr>
          <a:xfrm>
            <a:off x="4227902" y="5512778"/>
            <a:ext cx="2305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로그인 </a:t>
            </a:r>
            <a:endParaRPr lang="en-US" altLang="ko-KR" sz="1400" dirty="0"/>
          </a:p>
          <a:p>
            <a:pPr algn="ctr"/>
            <a:r>
              <a:rPr lang="ko-KR" altLang="en-US" sz="1400" dirty="0"/>
              <a:t>회원정보수정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6D00E11-E81D-9E8C-04A1-6B95A001FDEE}"/>
              </a:ext>
            </a:extLst>
          </p:cNvPr>
          <p:cNvSpPr/>
          <p:nvPr/>
        </p:nvSpPr>
        <p:spPr>
          <a:xfrm>
            <a:off x="1867301" y="2184858"/>
            <a:ext cx="1872691" cy="18861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テキスト ボックス 17">
            <a:extLst>
              <a:ext uri="{FF2B5EF4-FFF2-40B4-BE49-F238E27FC236}">
                <a16:creationId xmlns:a16="http://schemas.microsoft.com/office/drawing/2014/main" id="{005A84EB-38ED-1B0F-4CA6-8D8A5C5618AB}"/>
              </a:ext>
            </a:extLst>
          </p:cNvPr>
          <p:cNvSpPr txBox="1"/>
          <p:nvPr/>
        </p:nvSpPr>
        <p:spPr>
          <a:xfrm>
            <a:off x="1618030" y="2271258"/>
            <a:ext cx="2305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600" dirty="0">
                <a:latin typeface="+mn-ea"/>
              </a:rPr>
              <a:t>🐶</a:t>
            </a:r>
            <a:endParaRPr kumimoji="1" lang="ja-JP" altLang="en-US" sz="9600" dirty="0"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B6762F7-D871-75F0-B0C1-5A17C3D24E21}"/>
              </a:ext>
            </a:extLst>
          </p:cNvPr>
          <p:cNvSpPr/>
          <p:nvPr/>
        </p:nvSpPr>
        <p:spPr>
          <a:xfrm>
            <a:off x="4409167" y="2192071"/>
            <a:ext cx="1872691" cy="1886132"/>
          </a:xfrm>
          <a:prstGeom prst="ellipse">
            <a:avLst/>
          </a:prstGeom>
          <a:solidFill>
            <a:srgbClr val="DBE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B72E1C2-95FE-800E-1CB4-6DEEF5BE339F}"/>
              </a:ext>
            </a:extLst>
          </p:cNvPr>
          <p:cNvSpPr/>
          <p:nvPr/>
        </p:nvSpPr>
        <p:spPr>
          <a:xfrm>
            <a:off x="7002482" y="2184858"/>
            <a:ext cx="1872691" cy="1886132"/>
          </a:xfrm>
          <a:prstGeom prst="ellipse">
            <a:avLst/>
          </a:prstGeom>
          <a:solidFill>
            <a:srgbClr val="FAD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6D0FD7-0AA7-5EA0-30DF-C5F6D586DFA1}"/>
              </a:ext>
            </a:extLst>
          </p:cNvPr>
          <p:cNvSpPr/>
          <p:nvPr/>
        </p:nvSpPr>
        <p:spPr>
          <a:xfrm>
            <a:off x="9585702" y="2190344"/>
            <a:ext cx="1872691" cy="1886132"/>
          </a:xfrm>
          <a:prstGeom prst="ellipse">
            <a:avLst/>
          </a:prstGeom>
          <a:solidFill>
            <a:srgbClr val="CD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テキスト ボックス 17">
            <a:extLst>
              <a:ext uri="{FF2B5EF4-FFF2-40B4-BE49-F238E27FC236}">
                <a16:creationId xmlns:a16="http://schemas.microsoft.com/office/drawing/2014/main" id="{43266683-C4B7-B4F3-F5C3-FDE361D62F5B}"/>
              </a:ext>
            </a:extLst>
          </p:cNvPr>
          <p:cNvSpPr txBox="1"/>
          <p:nvPr/>
        </p:nvSpPr>
        <p:spPr>
          <a:xfrm>
            <a:off x="4192537" y="2350307"/>
            <a:ext cx="2305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600" dirty="0">
                <a:latin typeface="+mn-ea"/>
              </a:rPr>
              <a:t>🐨</a:t>
            </a:r>
            <a:endParaRPr kumimoji="1" lang="ja-JP" altLang="en-US" sz="9600" dirty="0">
              <a:latin typeface="+mn-ea"/>
            </a:endParaRPr>
          </a:p>
        </p:txBody>
      </p:sp>
      <p:sp>
        <p:nvSpPr>
          <p:cNvPr id="14" name="テキスト ボックス 17">
            <a:extLst>
              <a:ext uri="{FF2B5EF4-FFF2-40B4-BE49-F238E27FC236}">
                <a16:creationId xmlns:a16="http://schemas.microsoft.com/office/drawing/2014/main" id="{C521F50E-10CD-146C-1C13-CD08C7C8601F}"/>
              </a:ext>
            </a:extLst>
          </p:cNvPr>
          <p:cNvSpPr txBox="1"/>
          <p:nvPr/>
        </p:nvSpPr>
        <p:spPr>
          <a:xfrm>
            <a:off x="6785851" y="2291983"/>
            <a:ext cx="2305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600" dirty="0">
                <a:latin typeface="+mn-ea"/>
              </a:rPr>
              <a:t>🐭</a:t>
            </a:r>
            <a:endParaRPr kumimoji="1" lang="ja-JP" altLang="en-US" sz="9600" dirty="0">
              <a:latin typeface="+mn-ea"/>
            </a:endParaRPr>
          </a:p>
        </p:txBody>
      </p:sp>
      <p:sp>
        <p:nvSpPr>
          <p:cNvPr id="19" name="テキスト ボックス 17">
            <a:extLst>
              <a:ext uri="{FF2B5EF4-FFF2-40B4-BE49-F238E27FC236}">
                <a16:creationId xmlns:a16="http://schemas.microsoft.com/office/drawing/2014/main" id="{E39621A7-1A41-4509-2DAE-483EBA9866B9}"/>
              </a:ext>
            </a:extLst>
          </p:cNvPr>
          <p:cNvSpPr txBox="1"/>
          <p:nvPr/>
        </p:nvSpPr>
        <p:spPr>
          <a:xfrm>
            <a:off x="9369070" y="2271258"/>
            <a:ext cx="23059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9600" dirty="0">
                <a:latin typeface="+mn-ea"/>
              </a:rPr>
              <a:t>🦥</a:t>
            </a:r>
            <a:endParaRPr kumimoji="1" lang="ja-JP" altLang="en-US" sz="9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773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13">
            <a:extLst>
              <a:ext uri="{FF2B5EF4-FFF2-40B4-BE49-F238E27FC236}">
                <a16:creationId xmlns:a16="http://schemas.microsoft.com/office/drawing/2014/main" id="{087E8FDB-7034-30A7-D464-DD1D68C9FDCB}"/>
              </a:ext>
            </a:extLst>
          </p:cNvPr>
          <p:cNvSpPr/>
          <p:nvPr/>
        </p:nvSpPr>
        <p:spPr>
          <a:xfrm>
            <a:off x="995461" y="1973179"/>
            <a:ext cx="10364899" cy="3887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역할 분담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5" name="표 13">
            <a:extLst>
              <a:ext uri="{FF2B5EF4-FFF2-40B4-BE49-F238E27FC236}">
                <a16:creationId xmlns:a16="http://schemas.microsoft.com/office/drawing/2014/main" id="{EC9F0338-817A-6278-E2F4-C4203AF72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02672"/>
              </p:ext>
            </p:extLst>
          </p:nvPr>
        </p:nvGraphicFramePr>
        <p:xfrm>
          <a:off x="995462" y="1973180"/>
          <a:ext cx="10364899" cy="3887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225">
                  <a:extLst>
                    <a:ext uri="{9D8B030D-6E8A-4147-A177-3AD203B41FA5}">
                      <a16:colId xmlns:a16="http://schemas.microsoft.com/office/drawing/2014/main" val="3964992968"/>
                    </a:ext>
                  </a:extLst>
                </a:gridCol>
                <a:gridCol w="2850447">
                  <a:extLst>
                    <a:ext uri="{9D8B030D-6E8A-4147-A177-3AD203B41FA5}">
                      <a16:colId xmlns:a16="http://schemas.microsoft.com/office/drawing/2014/main" val="3532427569"/>
                    </a:ext>
                  </a:extLst>
                </a:gridCol>
                <a:gridCol w="4923227">
                  <a:extLst>
                    <a:ext uri="{9D8B030D-6E8A-4147-A177-3AD203B41FA5}">
                      <a16:colId xmlns:a16="http://schemas.microsoft.com/office/drawing/2014/main" val="1576904872"/>
                    </a:ext>
                  </a:extLst>
                </a:gridCol>
              </a:tblGrid>
              <a:tr h="743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기능상세설명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445533"/>
                  </a:ext>
                </a:extLst>
              </a:tr>
              <a:tr h="743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박민주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회원가입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게시판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평가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 회원가입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유효성 검사 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게시판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Boot Strap </a:t>
                      </a:r>
                      <a:r>
                        <a:rPr lang="ko-KR" altLang="en-US" dirty="0"/>
                        <a:t>사용 카드형식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ko-KR" altLang="en-US" dirty="0"/>
                        <a:t> 평가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중복제거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038638"/>
                  </a:ext>
                </a:extLst>
              </a:tr>
              <a:tr h="743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박근현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로그인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로그인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아이디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비번 찾기 및 유효성 검사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회원정보수정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데이터 변경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917617"/>
                  </a:ext>
                </a:extLst>
              </a:tr>
              <a:tr h="743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박인혜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매칭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마이페이지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매칭 </a:t>
                      </a:r>
                      <a:r>
                        <a:rPr lang="en-US" altLang="ko-KR" dirty="0"/>
                        <a:t>: ajax</a:t>
                      </a:r>
                      <a:r>
                        <a:rPr lang="ko-KR" altLang="en-US" dirty="0"/>
                        <a:t>사용 사용자 간 데이터 전송 및 중복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마이페이지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데이터 불러오기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263926"/>
                  </a:ext>
                </a:extLst>
              </a:tr>
              <a:tr h="743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장의수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채팅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매칭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 게임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쯔끄루</a:t>
                      </a:r>
                      <a:r>
                        <a:rPr lang="ko-KR" altLang="en-US" dirty="0"/>
                        <a:t> 형식 게임 구현 </a:t>
                      </a:r>
                      <a:endParaRPr lang="en-US" altLang="ko-KR" dirty="0"/>
                    </a:p>
                    <a:p>
                      <a:pPr algn="l" latinLnBrk="1"/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채팅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웹소캣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444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25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5442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개발일정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Dating</a:t>
              </a:r>
            </a:p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Web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23D1A8BB-8E33-FB33-6C85-A0EEC70A5F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8017464"/>
              </p:ext>
            </p:extLst>
          </p:nvPr>
        </p:nvGraphicFramePr>
        <p:xfrm>
          <a:off x="1085419" y="1383600"/>
          <a:ext cx="10613997" cy="2973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333">
                  <a:extLst>
                    <a:ext uri="{9D8B030D-6E8A-4147-A177-3AD203B41FA5}">
                      <a16:colId xmlns:a16="http://schemas.microsoft.com/office/drawing/2014/main" val="807353701"/>
                    </a:ext>
                  </a:extLst>
                </a:gridCol>
                <a:gridCol w="1179333">
                  <a:extLst>
                    <a:ext uri="{9D8B030D-6E8A-4147-A177-3AD203B41FA5}">
                      <a16:colId xmlns:a16="http://schemas.microsoft.com/office/drawing/2014/main" val="4040411430"/>
                    </a:ext>
                  </a:extLst>
                </a:gridCol>
                <a:gridCol w="1179333">
                  <a:extLst>
                    <a:ext uri="{9D8B030D-6E8A-4147-A177-3AD203B41FA5}">
                      <a16:colId xmlns:a16="http://schemas.microsoft.com/office/drawing/2014/main" val="1913816352"/>
                    </a:ext>
                  </a:extLst>
                </a:gridCol>
                <a:gridCol w="1179333">
                  <a:extLst>
                    <a:ext uri="{9D8B030D-6E8A-4147-A177-3AD203B41FA5}">
                      <a16:colId xmlns:a16="http://schemas.microsoft.com/office/drawing/2014/main" val="1336893368"/>
                    </a:ext>
                  </a:extLst>
                </a:gridCol>
                <a:gridCol w="1179333">
                  <a:extLst>
                    <a:ext uri="{9D8B030D-6E8A-4147-A177-3AD203B41FA5}">
                      <a16:colId xmlns:a16="http://schemas.microsoft.com/office/drawing/2014/main" val="2770005053"/>
                    </a:ext>
                  </a:extLst>
                </a:gridCol>
                <a:gridCol w="1179333">
                  <a:extLst>
                    <a:ext uri="{9D8B030D-6E8A-4147-A177-3AD203B41FA5}">
                      <a16:colId xmlns:a16="http://schemas.microsoft.com/office/drawing/2014/main" val="1763104169"/>
                    </a:ext>
                  </a:extLst>
                </a:gridCol>
                <a:gridCol w="1179333">
                  <a:extLst>
                    <a:ext uri="{9D8B030D-6E8A-4147-A177-3AD203B41FA5}">
                      <a16:colId xmlns:a16="http://schemas.microsoft.com/office/drawing/2014/main" val="2246773673"/>
                    </a:ext>
                  </a:extLst>
                </a:gridCol>
                <a:gridCol w="1179333">
                  <a:extLst>
                    <a:ext uri="{9D8B030D-6E8A-4147-A177-3AD203B41FA5}">
                      <a16:colId xmlns:a16="http://schemas.microsoft.com/office/drawing/2014/main" val="1536465621"/>
                    </a:ext>
                  </a:extLst>
                </a:gridCol>
                <a:gridCol w="1179333">
                  <a:extLst>
                    <a:ext uri="{9D8B030D-6E8A-4147-A177-3AD203B41FA5}">
                      <a16:colId xmlns:a16="http://schemas.microsoft.com/office/drawing/2014/main" val="840159652"/>
                    </a:ext>
                  </a:extLst>
                </a:gridCol>
              </a:tblGrid>
              <a:tr h="2414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 5/11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5/12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5/13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5/14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5/15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5/16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5/17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5/18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252272"/>
                  </a:ext>
                </a:extLst>
              </a:tr>
              <a:tr h="3700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1</a:t>
                      </a:r>
                      <a:r>
                        <a:rPr lang="ko-KR" altLang="en-US" sz="900" dirty="0"/>
                        <a:t>차 발표</a:t>
                      </a:r>
                      <a:r>
                        <a:rPr lang="en-US" altLang="ko-KR" sz="900" dirty="0"/>
                        <a:t>&amp; PPT</a:t>
                      </a:r>
                      <a:r>
                        <a:rPr lang="ko-KR" altLang="en-US" sz="900" dirty="0"/>
                        <a:t>작성  </a:t>
                      </a:r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i="1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096733"/>
                  </a:ext>
                </a:extLst>
              </a:tr>
              <a:tr h="3494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     ERD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baseline="0" dirty="0"/>
                        <a:t>작성 </a:t>
                      </a:r>
                      <a:endParaRPr lang="en-US" altLang="ko-KR" sz="900" baseline="0" dirty="0"/>
                    </a:p>
                  </a:txBody>
                  <a:tcPr anchor="ctr"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955882"/>
                  </a:ext>
                </a:extLst>
              </a:tr>
              <a:tr h="40936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  DB &amp; DAO   </a:t>
                      </a:r>
                      <a:r>
                        <a:rPr lang="ko-KR" altLang="en-US" sz="900" dirty="0"/>
                        <a:t>구현</a:t>
                      </a:r>
                      <a:endParaRPr lang="en-US" altLang="ko-KR" sz="900" dirty="0"/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58639"/>
                  </a:ext>
                </a:extLst>
              </a:tr>
              <a:tr h="3411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     게임 구현</a:t>
                      </a:r>
                      <a:endParaRPr lang="en-US" altLang="ko-KR" sz="900" dirty="0"/>
                    </a:p>
                  </a:txBody>
                  <a:tcPr anchor="ctr"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296805"/>
                  </a:ext>
                </a:extLst>
              </a:tr>
              <a:tr h="3479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     채팅 기능</a:t>
                      </a:r>
                      <a:endParaRPr lang="en-US" altLang="ko-KR" sz="900" dirty="0"/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558996"/>
                  </a:ext>
                </a:extLst>
              </a:tr>
              <a:tr h="3320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  회원가입 기능</a:t>
                      </a:r>
                      <a:endParaRPr lang="en-US" altLang="ko-KR" sz="900" dirty="0"/>
                    </a:p>
                  </a:txBody>
                  <a:tcPr anchor="ctr"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011948"/>
                  </a:ext>
                </a:extLst>
              </a:tr>
              <a:tr h="3585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    로그인  기능</a:t>
                      </a:r>
                      <a:endParaRPr lang="en-US" altLang="ko-KR" sz="900" dirty="0"/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280563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0B912C7-EF6E-4214-D46A-BEAE82D839C9}"/>
              </a:ext>
            </a:extLst>
          </p:cNvPr>
          <p:cNvSpPr/>
          <p:nvPr/>
        </p:nvSpPr>
        <p:spPr>
          <a:xfrm>
            <a:off x="2338584" y="2162512"/>
            <a:ext cx="2197082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98CC03-91A0-DEC7-F986-FE9BFF354D4F}"/>
              </a:ext>
            </a:extLst>
          </p:cNvPr>
          <p:cNvSpPr/>
          <p:nvPr/>
        </p:nvSpPr>
        <p:spPr>
          <a:xfrm>
            <a:off x="3539748" y="1811511"/>
            <a:ext cx="3357614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8057F7C-5968-2AAC-FDEE-BC1653ED7776}"/>
              </a:ext>
            </a:extLst>
          </p:cNvPr>
          <p:cNvSpPr/>
          <p:nvPr/>
        </p:nvSpPr>
        <p:spPr>
          <a:xfrm>
            <a:off x="7046629" y="2550670"/>
            <a:ext cx="2197082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4CB9CD4-155E-5616-F6A7-D3402A8E742B}"/>
              </a:ext>
            </a:extLst>
          </p:cNvPr>
          <p:cNvSpPr/>
          <p:nvPr/>
        </p:nvSpPr>
        <p:spPr>
          <a:xfrm>
            <a:off x="2338584" y="2937141"/>
            <a:ext cx="9282168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370FDE-9C97-12DA-BA6E-A66EE29A1F7D}"/>
              </a:ext>
            </a:extLst>
          </p:cNvPr>
          <p:cNvSpPr/>
          <p:nvPr/>
        </p:nvSpPr>
        <p:spPr>
          <a:xfrm>
            <a:off x="7046628" y="3318589"/>
            <a:ext cx="4574123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5635712-8C4A-AE55-1988-6B6CC0179813}"/>
              </a:ext>
            </a:extLst>
          </p:cNvPr>
          <p:cNvSpPr/>
          <p:nvPr/>
        </p:nvSpPr>
        <p:spPr>
          <a:xfrm>
            <a:off x="7043002" y="4051371"/>
            <a:ext cx="4574123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23AFE8F-6E59-A009-DA7D-266B90B28B1C}"/>
              </a:ext>
            </a:extLst>
          </p:cNvPr>
          <p:cNvSpPr/>
          <p:nvPr/>
        </p:nvSpPr>
        <p:spPr>
          <a:xfrm>
            <a:off x="7059088" y="3683887"/>
            <a:ext cx="3362649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내용 개체 틀 5">
            <a:extLst>
              <a:ext uri="{FF2B5EF4-FFF2-40B4-BE49-F238E27FC236}">
                <a16:creationId xmlns:a16="http://schemas.microsoft.com/office/drawing/2014/main" id="{85FD0364-AEDB-D055-1677-061F3A2D99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798789"/>
              </p:ext>
            </p:extLst>
          </p:nvPr>
        </p:nvGraphicFramePr>
        <p:xfrm>
          <a:off x="1066151" y="4472291"/>
          <a:ext cx="1063326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902">
                  <a:extLst>
                    <a:ext uri="{9D8B030D-6E8A-4147-A177-3AD203B41FA5}">
                      <a16:colId xmlns:a16="http://schemas.microsoft.com/office/drawing/2014/main" val="2569901430"/>
                    </a:ext>
                  </a:extLst>
                </a:gridCol>
                <a:gridCol w="1064596">
                  <a:extLst>
                    <a:ext uri="{9D8B030D-6E8A-4147-A177-3AD203B41FA5}">
                      <a16:colId xmlns:a16="http://schemas.microsoft.com/office/drawing/2014/main" val="4041492847"/>
                    </a:ext>
                  </a:extLst>
                </a:gridCol>
                <a:gridCol w="1064596">
                  <a:extLst>
                    <a:ext uri="{9D8B030D-6E8A-4147-A177-3AD203B41FA5}">
                      <a16:colId xmlns:a16="http://schemas.microsoft.com/office/drawing/2014/main" val="1475269348"/>
                    </a:ext>
                  </a:extLst>
                </a:gridCol>
                <a:gridCol w="1064596">
                  <a:extLst>
                    <a:ext uri="{9D8B030D-6E8A-4147-A177-3AD203B41FA5}">
                      <a16:colId xmlns:a16="http://schemas.microsoft.com/office/drawing/2014/main" val="544398871"/>
                    </a:ext>
                  </a:extLst>
                </a:gridCol>
                <a:gridCol w="1064596">
                  <a:extLst>
                    <a:ext uri="{9D8B030D-6E8A-4147-A177-3AD203B41FA5}">
                      <a16:colId xmlns:a16="http://schemas.microsoft.com/office/drawing/2014/main" val="1219662698"/>
                    </a:ext>
                  </a:extLst>
                </a:gridCol>
                <a:gridCol w="1064596">
                  <a:extLst>
                    <a:ext uri="{9D8B030D-6E8A-4147-A177-3AD203B41FA5}">
                      <a16:colId xmlns:a16="http://schemas.microsoft.com/office/drawing/2014/main" val="3875348935"/>
                    </a:ext>
                  </a:extLst>
                </a:gridCol>
                <a:gridCol w="1064596">
                  <a:extLst>
                    <a:ext uri="{9D8B030D-6E8A-4147-A177-3AD203B41FA5}">
                      <a16:colId xmlns:a16="http://schemas.microsoft.com/office/drawing/2014/main" val="2881227259"/>
                    </a:ext>
                  </a:extLst>
                </a:gridCol>
                <a:gridCol w="1064596">
                  <a:extLst>
                    <a:ext uri="{9D8B030D-6E8A-4147-A177-3AD203B41FA5}">
                      <a16:colId xmlns:a16="http://schemas.microsoft.com/office/drawing/2014/main" val="3037531695"/>
                    </a:ext>
                  </a:extLst>
                </a:gridCol>
                <a:gridCol w="1064596">
                  <a:extLst>
                    <a:ext uri="{9D8B030D-6E8A-4147-A177-3AD203B41FA5}">
                      <a16:colId xmlns:a16="http://schemas.microsoft.com/office/drawing/2014/main" val="191390883"/>
                    </a:ext>
                  </a:extLst>
                </a:gridCol>
                <a:gridCol w="1064596">
                  <a:extLst>
                    <a:ext uri="{9D8B030D-6E8A-4147-A177-3AD203B41FA5}">
                      <a16:colId xmlns:a16="http://schemas.microsoft.com/office/drawing/2014/main" val="683099979"/>
                    </a:ext>
                  </a:extLst>
                </a:gridCol>
              </a:tblGrid>
              <a:tr h="1945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5/19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   5/20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5/21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5/22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5/23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 5/24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5/25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5/26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 5/27</a:t>
                      </a:r>
                      <a:endParaRPr lang="ko-KR" altLang="en-US" sz="1200" dirty="0"/>
                    </a:p>
                  </a:txBody>
                  <a:tcPr>
                    <a:solidFill>
                      <a:srgbClr val="F49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89630"/>
                  </a:ext>
                </a:extLst>
              </a:tr>
              <a:tr h="1945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     채팅 기능</a:t>
                      </a:r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368237"/>
                  </a:ext>
                </a:extLst>
              </a:tr>
              <a:tr h="1945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    게시판 기능</a:t>
                      </a:r>
                    </a:p>
                  </a:txBody>
                  <a:tcPr anchor="ctr">
                    <a:solidFill>
                      <a:srgbClr val="FEE2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2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2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2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2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2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2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2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2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95817"/>
                  </a:ext>
                </a:extLst>
              </a:tr>
              <a:tr h="1945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/>
                        <a:t>    </a:t>
                      </a:r>
                      <a:r>
                        <a:rPr lang="ko-KR" altLang="en-US" sz="900" dirty="0"/>
                        <a:t>매칭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baseline="0" dirty="0"/>
                        <a:t>기능</a:t>
                      </a:r>
                      <a:endParaRPr lang="ko-KR" altLang="en-US" sz="900" dirty="0"/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538257"/>
                  </a:ext>
                </a:extLst>
              </a:tr>
              <a:tr h="1945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/>
                        <a:t>    평가</a:t>
                      </a:r>
                      <a:r>
                        <a:rPr lang="ko-KR" altLang="en-US" sz="900" baseline="0" dirty="0"/>
                        <a:t> 기능</a:t>
                      </a:r>
                      <a:endParaRPr lang="ko-KR" altLang="en-US" sz="900" dirty="0"/>
                    </a:p>
                  </a:txBody>
                  <a:tcPr anchor="ctr"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EE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972664"/>
                  </a:ext>
                </a:extLst>
              </a:tr>
              <a:tr h="1945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aseline="0" dirty="0"/>
                        <a:t>  </a:t>
                      </a:r>
                      <a:r>
                        <a:rPr lang="ko-KR" altLang="en-US" sz="900" dirty="0"/>
                        <a:t>회원정보 변경</a:t>
                      </a:r>
                    </a:p>
                  </a:txBody>
                  <a:tcPr anchor="ctr"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D3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221678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21D41EC-067F-D9F3-ACAF-222300567578}"/>
              </a:ext>
            </a:extLst>
          </p:cNvPr>
          <p:cNvSpPr/>
          <p:nvPr/>
        </p:nvSpPr>
        <p:spPr>
          <a:xfrm>
            <a:off x="7483263" y="6003102"/>
            <a:ext cx="4133862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4DFB0DD-6531-38C2-769F-48DD71EF0E34}"/>
              </a:ext>
            </a:extLst>
          </p:cNvPr>
          <p:cNvSpPr/>
          <p:nvPr/>
        </p:nvSpPr>
        <p:spPr>
          <a:xfrm>
            <a:off x="3264932" y="5257457"/>
            <a:ext cx="5170559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0825FF1-F497-218C-6124-672363B152BC}"/>
              </a:ext>
            </a:extLst>
          </p:cNvPr>
          <p:cNvSpPr/>
          <p:nvPr/>
        </p:nvSpPr>
        <p:spPr>
          <a:xfrm>
            <a:off x="4294339" y="5630098"/>
            <a:ext cx="7322786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351B15C-749A-3416-AD5A-DA584BA6A81D}"/>
              </a:ext>
            </a:extLst>
          </p:cNvPr>
          <p:cNvSpPr/>
          <p:nvPr/>
        </p:nvSpPr>
        <p:spPr>
          <a:xfrm>
            <a:off x="7483263" y="6365568"/>
            <a:ext cx="3093391" cy="266729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29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563</Words>
  <Application>Microsoft Office PowerPoint</Application>
  <PresentationFormat>와이드스크린</PresentationFormat>
  <Paragraphs>200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나눔바른펜</vt:lpstr>
      <vt:lpstr>나눔스퀘어 Bold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인혜</cp:lastModifiedBy>
  <cp:revision>94</cp:revision>
  <dcterms:created xsi:type="dcterms:W3CDTF">2020-05-10T02:38:09Z</dcterms:created>
  <dcterms:modified xsi:type="dcterms:W3CDTF">2023-06-05T03:13:54Z</dcterms:modified>
</cp:coreProperties>
</file>